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321" r:id="rId2"/>
    <p:sldId id="322" r:id="rId3"/>
    <p:sldId id="302" r:id="rId4"/>
    <p:sldId id="311" r:id="rId5"/>
    <p:sldId id="323" r:id="rId6"/>
    <p:sldId id="308" r:id="rId7"/>
    <p:sldId id="309" r:id="rId8"/>
    <p:sldId id="313" r:id="rId9"/>
    <p:sldId id="312" r:id="rId10"/>
    <p:sldId id="324"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C318CB-B126-4EC7-885C-5C275E2EBE79}"/>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B61939D-A0F9-42E6-9983-ACC9DF3F74FC}"/>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8/22/2021 pm</a:t>
            </a:r>
          </a:p>
        </p:txBody>
      </p:sp>
      <p:sp>
        <p:nvSpPr>
          <p:cNvPr id="4" name="Footer Placeholder 3">
            <a:extLst>
              <a:ext uri="{FF2B5EF4-FFF2-40B4-BE49-F238E27FC236}">
                <a16:creationId xmlns:a16="http://schemas.microsoft.com/office/drawing/2014/main" id="{A45D76AD-3485-4D83-90F0-B20DB6875C23}"/>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66805FCD-09B3-4536-9904-F36894E65A36}"/>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2321B46C-A764-4F09-AA99-5F95ED29CF6E}"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61413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8/22/2021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D255AE99-BC81-44A9-835E-941D01CBD3C9}" type="slidenum">
              <a:rPr lang="en-US" smtClean="0"/>
              <a:t>‹#›</a:t>
            </a:fld>
            <a:endParaRPr lang="en-US"/>
          </a:p>
        </p:txBody>
      </p:sp>
    </p:spTree>
    <p:extLst>
      <p:ext uri="{BB962C8B-B14F-4D97-AF65-F5344CB8AC3E}">
        <p14:creationId xmlns:p14="http://schemas.microsoft.com/office/powerpoint/2010/main" val="223023567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3"/>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456D96-7D1D-4732-B306-8CB7D677630B}" type="datetimeFigureOut">
              <a:rPr lang="en-US" smtClean="0"/>
              <a:pPr/>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4243029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6" y="540085"/>
            <a:ext cx="7656010" cy="3834374"/>
          </a:xfrm>
          <a:prstGeom prst="rect">
            <a:avLst/>
          </a:prstGeom>
        </p:spPr>
      </p:pic>
      <p:sp>
        <p:nvSpPr>
          <p:cNvPr id="2" name="Title 1"/>
          <p:cNvSpPr>
            <a:spLocks noGrp="1"/>
          </p:cNvSpPr>
          <p:nvPr>
            <p:ph type="title"/>
          </p:nvPr>
        </p:nvSpPr>
        <p:spPr>
          <a:xfrm>
            <a:off x="685355"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26217" y="695012"/>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7"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2412226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8437"/>
            <a:ext cx="776532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2023345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5"/>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7"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0140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7" y="2126945"/>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0"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3281645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7"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9456D96-7D1D-4732-B306-8CB7D677630B}" type="datetimeFigureOut">
              <a:rPr lang="en-US" smtClean="0"/>
              <a:pPr/>
              <a:t>8/22/2021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2909880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40"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4"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7"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480371"/>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6" y="4480370"/>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480368"/>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9456D96-7D1D-4732-B306-8CB7D677630B}" type="datetimeFigureOut">
              <a:rPr lang="en-US" smtClean="0"/>
              <a:pPr/>
              <a:t>8/22/2021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4251001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56D96-7D1D-4732-B306-8CB7D677630B}" type="datetimeFigureOut">
              <a:rPr lang="en-US" smtClean="0"/>
              <a:pPr/>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4045601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3" y="609602"/>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2"/>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56D96-7D1D-4732-B306-8CB7D677630B}" type="datetimeFigureOut">
              <a:rPr lang="en-US" smtClean="0"/>
              <a:pPr/>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421352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56D96-7D1D-4732-B306-8CB7D677630B}" type="datetimeFigureOut">
              <a:rPr lang="en-US" smtClean="0"/>
              <a:pPr/>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348760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2" y="1761070"/>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2"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56D96-7D1D-4732-B306-8CB7D677630B}" type="datetimeFigureOut">
              <a:rPr lang="en-US" smtClean="0"/>
              <a:pPr/>
              <a:t>8/22/2021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3188380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8"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70" y="1732452"/>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222734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6" y="1770325"/>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6" y="1770325"/>
            <a:ext cx="3787423" cy="4112953"/>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4404" y="2380140"/>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6" y="1835257"/>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1226" y="2380140"/>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456D96-7D1D-4732-B306-8CB7D677630B}" type="datetimeFigureOut">
              <a:rPr lang="en-US" smtClean="0"/>
              <a:pPr/>
              <a:t>8/22/2021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21983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456D96-7D1D-4732-B306-8CB7D677630B}" type="datetimeFigureOut">
              <a:rPr lang="en-US" smtClean="0"/>
              <a:pPr/>
              <a:t>8/22/2021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3850817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56D96-7D1D-4732-B306-8CB7D677630B}" type="datetimeFigureOut">
              <a:rPr lang="en-US" smtClean="0"/>
              <a:pPr/>
              <a:t>8/22/2021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177829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8" y="609600"/>
            <a:ext cx="2780167"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641726"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8"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310860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8"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976729"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456D96-7D1D-4732-B306-8CB7D677630B}" type="datetimeFigureOut">
              <a:rPr lang="en-US" smtClean="0"/>
              <a:pPr/>
              <a:t>8/22/2021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C826E-D89A-4079-8DD7-F43DD9500078}" type="slidenum">
              <a:rPr lang="en-US" smtClean="0"/>
              <a:pPr/>
              <a:t>‹#›</a:t>
            </a:fld>
            <a:endParaRPr lang="en-US"/>
          </a:p>
        </p:txBody>
      </p:sp>
    </p:spTree>
    <p:extLst>
      <p:ext uri="{BB962C8B-B14F-4D97-AF65-F5344CB8AC3E}">
        <p14:creationId xmlns:p14="http://schemas.microsoft.com/office/powerpoint/2010/main" val="18016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7" y="1732452"/>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8"/>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29456D96-7D1D-4732-B306-8CB7D677630B}" type="datetimeFigureOut">
              <a:rPr lang="en-US" smtClean="0"/>
              <a:pPr/>
              <a:t>8/22/2021</a:t>
            </a:fld>
            <a:endParaRPr lang="en-US"/>
          </a:p>
        </p:txBody>
      </p:sp>
      <p:sp>
        <p:nvSpPr>
          <p:cNvPr id="5" name="Footer Placeholder 4"/>
          <p:cNvSpPr>
            <a:spLocks noGrp="1"/>
          </p:cNvSpPr>
          <p:nvPr>
            <p:ph type="ftr" sz="quarter" idx="3"/>
          </p:nvPr>
        </p:nvSpPr>
        <p:spPr>
          <a:xfrm>
            <a:off x="685348" y="5883278"/>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7885510" y="5883278"/>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13C826E-D89A-4079-8DD7-F43DD9500078}" type="slidenum">
              <a:rPr lang="en-US" smtClean="0"/>
              <a:pPr/>
              <a:t>‹#›</a:t>
            </a:fld>
            <a:endParaRPr lang="en-US"/>
          </a:p>
        </p:txBody>
      </p:sp>
    </p:spTree>
    <p:extLst>
      <p:ext uri="{BB962C8B-B14F-4D97-AF65-F5344CB8AC3E}">
        <p14:creationId xmlns:p14="http://schemas.microsoft.com/office/powerpoint/2010/main" val="4361347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366964"/>
            <a:ext cx="7080026" cy="2231380"/>
          </a:xfrm>
        </p:spPr>
        <p:txBody>
          <a:bodyPr>
            <a:spAutoFit/>
          </a:bodyPr>
          <a:lstStyle/>
          <a:p>
            <a:r>
              <a:rPr lang="en-US" dirty="0">
                <a:solidFill>
                  <a:schemeClr val="tx1"/>
                </a:solidFill>
              </a:rPr>
              <a:t>Paul’s Second Prayer For The Ephesians </a:t>
            </a:r>
            <a:r>
              <a:rPr lang="en-US" sz="3100" dirty="0">
                <a:solidFill>
                  <a:schemeClr val="tx1"/>
                </a:solidFill>
              </a:rPr>
              <a:t>(Conclusion)</a:t>
            </a:r>
            <a:endParaRPr lang="en-US" dirty="0">
              <a:solidFill>
                <a:schemeClr val="tx1"/>
              </a:solidFill>
            </a:endParaRPr>
          </a:p>
        </p:txBody>
      </p:sp>
      <p:sp>
        <p:nvSpPr>
          <p:cNvPr id="3" name="Subtitle 2"/>
          <p:cNvSpPr>
            <a:spLocks noGrp="1"/>
          </p:cNvSpPr>
          <p:nvPr>
            <p:ph type="subTitle" idx="1"/>
          </p:nvPr>
        </p:nvSpPr>
        <p:spPr>
          <a:xfrm>
            <a:off x="1028020" y="3598339"/>
            <a:ext cx="7080026" cy="646331"/>
          </a:xfrm>
        </p:spPr>
        <p:txBody>
          <a:bodyPr>
            <a:spAutoFit/>
          </a:bodyPr>
          <a:lstStyle/>
          <a:p>
            <a:r>
              <a:rPr lang="en-US" sz="3600" dirty="0"/>
              <a:t>Ephesians 3:14-21</a:t>
            </a:r>
          </a:p>
        </p:txBody>
      </p:sp>
    </p:spTree>
    <p:extLst>
      <p:ext uri="{BB962C8B-B14F-4D97-AF65-F5344CB8AC3E}">
        <p14:creationId xmlns:p14="http://schemas.microsoft.com/office/powerpoint/2010/main" val="1641586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1C38C-2886-41D4-96F9-A69904D0C957}"/>
              </a:ext>
            </a:extLst>
          </p:cNvPr>
          <p:cNvSpPr>
            <a:spLocks noGrp="1"/>
          </p:cNvSpPr>
          <p:nvPr>
            <p:ph type="title"/>
          </p:nvPr>
        </p:nvSpPr>
        <p:spPr>
          <a:xfrm>
            <a:off x="685347" y="533488"/>
            <a:ext cx="7765322" cy="707886"/>
          </a:xfrm>
        </p:spPr>
        <p:txBody>
          <a:bodyPr>
            <a:spAutoFit/>
          </a:bodyPr>
          <a:lstStyle/>
          <a:p>
            <a:r>
              <a:rPr lang="en-US" dirty="0">
                <a:solidFill>
                  <a:schemeClr val="tx1"/>
                </a:solidFill>
              </a:rPr>
              <a:t>Conclusion:</a:t>
            </a:r>
          </a:p>
        </p:txBody>
      </p:sp>
      <p:sp>
        <p:nvSpPr>
          <p:cNvPr id="3" name="Content Placeholder 2">
            <a:extLst>
              <a:ext uri="{FF2B5EF4-FFF2-40B4-BE49-F238E27FC236}">
                <a16:creationId xmlns:a16="http://schemas.microsoft.com/office/drawing/2014/main" id="{B395212E-7C76-449C-8C7A-2BD614CB3CE8}"/>
              </a:ext>
            </a:extLst>
          </p:cNvPr>
          <p:cNvSpPr>
            <a:spLocks noGrp="1"/>
          </p:cNvSpPr>
          <p:nvPr>
            <p:ph idx="1"/>
          </p:nvPr>
        </p:nvSpPr>
        <p:spPr>
          <a:xfrm>
            <a:off x="103696" y="1288032"/>
            <a:ext cx="8906954" cy="5262979"/>
          </a:xfrm>
        </p:spPr>
        <p:txBody>
          <a:bodyPr wrap="square">
            <a:spAutoFit/>
          </a:bodyPr>
          <a:lstStyle/>
          <a:p>
            <a:pPr>
              <a:spcBef>
                <a:spcPts val="0"/>
              </a:spcBef>
              <a:spcAft>
                <a:spcPts val="0"/>
              </a:spcAft>
            </a:pPr>
            <a:r>
              <a:rPr lang="en-US" sz="2800" dirty="0">
                <a:solidFill>
                  <a:schemeClr val="tx1"/>
                </a:solidFill>
              </a:rPr>
              <a:t>Do we desire to give God glory throughout all ages, world without end? NOTE: Ephesians 1-3</a:t>
            </a:r>
          </a:p>
          <a:p>
            <a:pPr>
              <a:spcBef>
                <a:spcPts val="0"/>
              </a:spcBef>
              <a:spcAft>
                <a:spcPts val="0"/>
              </a:spcAft>
            </a:pPr>
            <a:r>
              <a:rPr lang="en-US" sz="2800" dirty="0">
                <a:solidFill>
                  <a:schemeClr val="tx1"/>
                </a:solidFill>
              </a:rPr>
              <a:t>If so, then it must be </a:t>
            </a:r>
            <a:r>
              <a:rPr lang="en-US" sz="2800" i="1" dirty="0">
                <a:solidFill>
                  <a:schemeClr val="tx1"/>
                </a:solidFill>
              </a:rPr>
              <a:t>“by Jesus Christ,” </a:t>
            </a:r>
            <a:r>
              <a:rPr lang="en-US" sz="2800" dirty="0">
                <a:solidFill>
                  <a:schemeClr val="tx1"/>
                </a:solidFill>
              </a:rPr>
              <a:t>and that can be only as we …</a:t>
            </a:r>
          </a:p>
          <a:p>
            <a:pPr lvl="1">
              <a:spcBef>
                <a:spcPts val="0"/>
              </a:spcBef>
              <a:spcAft>
                <a:spcPts val="0"/>
              </a:spcAft>
            </a:pPr>
            <a:r>
              <a:rPr lang="en-US" sz="2400" dirty="0">
                <a:solidFill>
                  <a:schemeClr val="tx1"/>
                </a:solidFill>
              </a:rPr>
              <a:t>Come to know the love of Christ which passes knowledge.</a:t>
            </a:r>
          </a:p>
          <a:p>
            <a:pPr lvl="1">
              <a:spcBef>
                <a:spcPts val="0"/>
              </a:spcBef>
              <a:spcAft>
                <a:spcPts val="0"/>
              </a:spcAft>
            </a:pPr>
            <a:r>
              <a:rPr lang="en-US" sz="2400" dirty="0">
                <a:solidFill>
                  <a:schemeClr val="tx1"/>
                </a:solidFill>
              </a:rPr>
              <a:t>Allow ourselves to </a:t>
            </a:r>
            <a:r>
              <a:rPr lang="en-US" sz="2400" i="1" dirty="0">
                <a:solidFill>
                  <a:schemeClr val="tx1"/>
                </a:solidFill>
              </a:rPr>
              <a:t>“be filled with all the fullness of God.”</a:t>
            </a:r>
          </a:p>
          <a:p>
            <a:pPr>
              <a:spcBef>
                <a:spcPts val="0"/>
              </a:spcBef>
              <a:spcAft>
                <a:spcPts val="0"/>
              </a:spcAft>
            </a:pPr>
            <a:r>
              <a:rPr lang="en-US" sz="2800" dirty="0">
                <a:solidFill>
                  <a:schemeClr val="tx1"/>
                </a:solidFill>
              </a:rPr>
              <a:t>How can we be sure to be </a:t>
            </a:r>
            <a:r>
              <a:rPr lang="en-US" sz="2800" i="1" dirty="0">
                <a:solidFill>
                  <a:schemeClr val="tx1"/>
                </a:solidFill>
              </a:rPr>
              <a:t>“</a:t>
            </a:r>
            <a:r>
              <a:rPr lang="en-US" sz="2800" b="1" i="1" dirty="0">
                <a:solidFill>
                  <a:schemeClr val="tx1"/>
                </a:solidFill>
              </a:rPr>
              <a:t>filled with all the fullness of God</a:t>
            </a:r>
            <a:r>
              <a:rPr lang="en-US" sz="2800" i="1" dirty="0">
                <a:solidFill>
                  <a:schemeClr val="tx1"/>
                </a:solidFill>
              </a:rPr>
              <a:t>?”</a:t>
            </a:r>
          </a:p>
          <a:p>
            <a:pPr lvl="1">
              <a:spcBef>
                <a:spcPts val="0"/>
              </a:spcBef>
              <a:spcAft>
                <a:spcPts val="0"/>
              </a:spcAft>
            </a:pPr>
            <a:r>
              <a:rPr lang="en-US" sz="2400" u="sng" dirty="0">
                <a:solidFill>
                  <a:schemeClr val="tx1"/>
                </a:solidFill>
              </a:rPr>
              <a:t>For one who is ALREADY A CHRISTIAN</a:t>
            </a:r>
            <a:r>
              <a:rPr lang="en-US" sz="2400" dirty="0">
                <a:solidFill>
                  <a:schemeClr val="tx1"/>
                </a:solidFill>
              </a:rPr>
              <a:t>, we should follow Paul’s example and start with prayer (such as the one in our text)</a:t>
            </a:r>
          </a:p>
          <a:p>
            <a:pPr lvl="1">
              <a:spcBef>
                <a:spcPts val="0"/>
              </a:spcBef>
              <a:spcAft>
                <a:spcPts val="0"/>
              </a:spcAft>
            </a:pPr>
            <a:r>
              <a:rPr lang="en-US" sz="2400" u="sng" dirty="0">
                <a:solidFill>
                  <a:schemeClr val="tx1"/>
                </a:solidFill>
              </a:rPr>
              <a:t>For one who is NOT A CHRISTIAN</a:t>
            </a:r>
            <a:r>
              <a:rPr lang="en-US" sz="2400" dirty="0">
                <a:solidFill>
                  <a:schemeClr val="tx1"/>
                </a:solidFill>
              </a:rPr>
              <a:t>, then one needs first to become a child of God. cf. Galatians 3:26-27</a:t>
            </a:r>
          </a:p>
        </p:txBody>
      </p:sp>
    </p:spTree>
    <p:extLst>
      <p:ext uri="{BB962C8B-B14F-4D97-AF65-F5344CB8AC3E}">
        <p14:creationId xmlns:p14="http://schemas.microsoft.com/office/powerpoint/2010/main" val="80512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8E3E3-2AEB-4EB9-8703-63A5FE37C7FB}"/>
              </a:ext>
            </a:extLst>
          </p:cNvPr>
          <p:cNvSpPr>
            <a:spLocks noGrp="1"/>
          </p:cNvSpPr>
          <p:nvPr>
            <p:ph type="title"/>
          </p:nvPr>
        </p:nvSpPr>
        <p:spPr>
          <a:xfrm>
            <a:off x="150830" y="128305"/>
            <a:ext cx="8870623" cy="1323439"/>
          </a:xfrm>
        </p:spPr>
        <p:txBody>
          <a:bodyPr wrap="square">
            <a:spAutoFit/>
          </a:bodyPr>
          <a:lstStyle/>
          <a:p>
            <a:r>
              <a:rPr lang="en-US" dirty="0">
                <a:solidFill>
                  <a:schemeClr val="tx1"/>
                </a:solidFill>
              </a:rPr>
              <a:t>Paul’s Second Prayer For The Ephesians</a:t>
            </a:r>
            <a:br>
              <a:rPr lang="en-US" dirty="0">
                <a:solidFill>
                  <a:schemeClr val="tx1"/>
                </a:solidFill>
              </a:rPr>
            </a:br>
            <a:r>
              <a:rPr lang="en-US" dirty="0" err="1">
                <a:solidFill>
                  <a:schemeClr val="tx1"/>
                </a:solidFill>
              </a:rPr>
              <a:t>Ephesians</a:t>
            </a:r>
            <a:r>
              <a:rPr lang="en-US" dirty="0">
                <a:solidFill>
                  <a:schemeClr val="tx1"/>
                </a:solidFill>
              </a:rPr>
              <a:t> 3:14-21</a:t>
            </a:r>
          </a:p>
        </p:txBody>
      </p:sp>
      <p:sp>
        <p:nvSpPr>
          <p:cNvPr id="3" name="Content Placeholder 2">
            <a:extLst>
              <a:ext uri="{FF2B5EF4-FFF2-40B4-BE49-F238E27FC236}">
                <a16:creationId xmlns:a16="http://schemas.microsoft.com/office/drawing/2014/main" id="{7D46F988-D6C5-4F14-8A33-EC858A8EF949}"/>
              </a:ext>
            </a:extLst>
          </p:cNvPr>
          <p:cNvSpPr>
            <a:spLocks noGrp="1"/>
          </p:cNvSpPr>
          <p:nvPr>
            <p:ph idx="1"/>
          </p:nvPr>
        </p:nvSpPr>
        <p:spPr>
          <a:xfrm>
            <a:off x="150829" y="1732452"/>
            <a:ext cx="8870623" cy="4518160"/>
          </a:xfrm>
        </p:spPr>
        <p:txBody>
          <a:bodyPr wrap="square">
            <a:spAutoFit/>
          </a:bodyPr>
          <a:lstStyle/>
          <a:p>
            <a:r>
              <a:rPr lang="en-US" sz="3200" dirty="0">
                <a:solidFill>
                  <a:schemeClr val="tx1"/>
                </a:solidFill>
              </a:rPr>
              <a:t>Paul’s prayer on behalf of the Ephesians …</a:t>
            </a:r>
          </a:p>
          <a:p>
            <a:pPr lvl="1"/>
            <a:r>
              <a:rPr lang="en-US" sz="2800" dirty="0">
                <a:solidFill>
                  <a:schemeClr val="tx1"/>
                </a:solidFill>
              </a:rPr>
              <a:t>That they be strengthened by the Spirit of God.</a:t>
            </a:r>
          </a:p>
          <a:p>
            <a:pPr lvl="1"/>
            <a:r>
              <a:rPr lang="en-US" sz="2800" dirty="0">
                <a:solidFill>
                  <a:schemeClr val="tx1"/>
                </a:solidFill>
              </a:rPr>
              <a:t>So they can comprehend the love of Christ.</a:t>
            </a:r>
          </a:p>
          <a:p>
            <a:pPr lvl="1"/>
            <a:r>
              <a:rPr lang="en-US" sz="2800" dirty="0">
                <a:solidFill>
                  <a:schemeClr val="tx1"/>
                </a:solidFill>
              </a:rPr>
              <a:t>And thus be filled with all the fullness of God.</a:t>
            </a:r>
          </a:p>
          <a:p>
            <a:pPr marL="36900" indent="0">
              <a:buNone/>
            </a:pPr>
            <a:endParaRPr lang="en-US" sz="3200" dirty="0">
              <a:solidFill>
                <a:schemeClr val="tx1"/>
              </a:solidFill>
            </a:endParaRPr>
          </a:p>
          <a:p>
            <a:r>
              <a:rPr lang="en-US" sz="3200" b="1" dirty="0">
                <a:solidFill>
                  <a:schemeClr val="tx1"/>
                </a:solidFill>
              </a:rPr>
              <a:t>NOW … Is God</a:t>
            </a:r>
            <a:r>
              <a:rPr lang="en-US" sz="3200" dirty="0">
                <a:solidFill>
                  <a:schemeClr val="tx1"/>
                </a:solidFill>
              </a:rPr>
              <a:t> “</a:t>
            </a:r>
            <a:r>
              <a:rPr lang="en-US" sz="3200" b="1" dirty="0">
                <a:solidFill>
                  <a:schemeClr val="tx1"/>
                </a:solidFill>
              </a:rPr>
              <a:t>able</a:t>
            </a:r>
            <a:r>
              <a:rPr lang="en-US" sz="3200" dirty="0">
                <a:solidFill>
                  <a:schemeClr val="tx1"/>
                </a:solidFill>
              </a:rPr>
              <a:t>” </a:t>
            </a:r>
            <a:r>
              <a:rPr lang="en-US" sz="3200" b="1" dirty="0">
                <a:solidFill>
                  <a:schemeClr val="tx1"/>
                </a:solidFill>
              </a:rPr>
              <a:t>to fulfill this petition?</a:t>
            </a:r>
          </a:p>
          <a:p>
            <a:pPr marL="36900" indent="0">
              <a:buNone/>
            </a:pPr>
            <a:r>
              <a:rPr lang="en-US" sz="4000" b="1" dirty="0">
                <a:solidFill>
                  <a:schemeClr val="tx1"/>
                </a:solidFill>
              </a:rPr>
              <a:t>YES!!! </a:t>
            </a:r>
            <a:r>
              <a:rPr lang="en-US" sz="3200" b="1" dirty="0">
                <a:solidFill>
                  <a:schemeClr val="tx1"/>
                </a:solidFill>
              </a:rPr>
              <a:t>Note how he closes the prayer …</a:t>
            </a:r>
          </a:p>
        </p:txBody>
      </p:sp>
    </p:spTree>
    <p:extLst>
      <p:ext uri="{BB962C8B-B14F-4D97-AF65-F5344CB8AC3E}">
        <p14:creationId xmlns:p14="http://schemas.microsoft.com/office/powerpoint/2010/main" val="98004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13122" y="1732452"/>
            <a:ext cx="8878478" cy="4151906"/>
          </a:xfrm>
        </p:spPr>
        <p:txBody>
          <a:bodyPr wrap="square">
            <a:spAutoFit/>
          </a:bodyPr>
          <a:lstStyle/>
          <a:p>
            <a:pPr>
              <a:buNone/>
            </a:pPr>
            <a:r>
              <a:rPr lang="en-US" sz="2800" dirty="0">
                <a:solidFill>
                  <a:schemeClr val="tx1"/>
                </a:solidFill>
              </a:rPr>
              <a:t>Verse 20 – Glory to God for what he is </a:t>
            </a:r>
            <a:r>
              <a:rPr lang="en-US" sz="2800" i="1" dirty="0">
                <a:solidFill>
                  <a:schemeClr val="tx1"/>
                </a:solidFill>
              </a:rPr>
              <a:t>“able to do!”</a:t>
            </a:r>
          </a:p>
          <a:p>
            <a:pPr>
              <a:buNone/>
            </a:pPr>
            <a:r>
              <a:rPr lang="en-US" sz="2800" dirty="0">
                <a:solidFill>
                  <a:schemeClr val="tx1"/>
                </a:solidFill>
              </a:rPr>
              <a:t>	– </a:t>
            </a:r>
            <a:r>
              <a:rPr lang="en-US" sz="2800" i="1" dirty="0">
                <a:solidFill>
                  <a:schemeClr val="tx1"/>
                </a:solidFill>
              </a:rPr>
              <a:t>“Exceeding” – </a:t>
            </a:r>
            <a:r>
              <a:rPr lang="en-US" sz="2800" dirty="0">
                <a:solidFill>
                  <a:schemeClr val="tx1"/>
                </a:solidFill>
              </a:rPr>
              <a:t>“</a:t>
            </a:r>
            <a:r>
              <a:rPr lang="en-US" sz="2800" dirty="0" err="1">
                <a:solidFill>
                  <a:schemeClr val="tx1"/>
                </a:solidFill>
              </a:rPr>
              <a:t>i</a:t>
            </a:r>
            <a:r>
              <a:rPr lang="en-US" sz="2800" dirty="0">
                <a:solidFill>
                  <a:schemeClr val="tx1"/>
                </a:solidFill>
              </a:rPr>
              <a:t>. e. of position, situation, extension: over, above, beyond, across.” </a:t>
            </a:r>
            <a:r>
              <a:rPr lang="en-US" sz="3200" dirty="0">
                <a:solidFill>
                  <a:schemeClr val="tx1"/>
                </a:solidFill>
              </a:rPr>
              <a:t>(Thayer)</a:t>
            </a:r>
            <a:endParaRPr lang="en-US" sz="2800" dirty="0">
              <a:solidFill>
                <a:schemeClr val="tx1"/>
              </a:solidFill>
            </a:endParaRPr>
          </a:p>
          <a:p>
            <a:pPr>
              <a:buNone/>
            </a:pPr>
            <a:r>
              <a:rPr lang="en-US" sz="2800" dirty="0">
                <a:solidFill>
                  <a:schemeClr val="tx1"/>
                </a:solidFill>
              </a:rPr>
              <a:t>	– </a:t>
            </a:r>
            <a:r>
              <a:rPr lang="en-US" sz="2800" i="1" dirty="0">
                <a:solidFill>
                  <a:schemeClr val="tx1"/>
                </a:solidFill>
              </a:rPr>
              <a:t>“Abundantly” – </a:t>
            </a:r>
            <a:r>
              <a:rPr lang="en-US" sz="2800" dirty="0">
                <a:solidFill>
                  <a:schemeClr val="tx1"/>
                </a:solidFill>
              </a:rPr>
              <a:t>“superabundantly; beyond measure; exceedingly; 1 </a:t>
            </a:r>
            <a:r>
              <a:rPr lang="en-US" sz="2800" dirty="0" err="1">
                <a:solidFill>
                  <a:schemeClr val="tx1"/>
                </a:solidFill>
              </a:rPr>
              <a:t>Thess</a:t>
            </a:r>
            <a:r>
              <a:rPr lang="en-US" sz="2800" dirty="0">
                <a:solidFill>
                  <a:schemeClr val="tx1"/>
                </a:solidFill>
              </a:rPr>
              <a:t> 5:13” </a:t>
            </a:r>
            <a:r>
              <a:rPr lang="en-US" sz="3200" dirty="0">
                <a:solidFill>
                  <a:schemeClr val="tx1"/>
                </a:solidFill>
              </a:rPr>
              <a:t>(Thayer)</a:t>
            </a:r>
          </a:p>
          <a:p>
            <a:pPr>
              <a:buNone/>
            </a:pPr>
            <a:r>
              <a:rPr lang="en-US" sz="2800" dirty="0">
                <a:solidFill>
                  <a:schemeClr val="tx1"/>
                </a:solidFill>
              </a:rPr>
              <a:t>“Super-abundantly above” </a:t>
            </a:r>
            <a:r>
              <a:rPr lang="en-US" sz="2800" i="1" dirty="0" err="1">
                <a:solidFill>
                  <a:schemeClr val="tx1"/>
                </a:solidFill>
              </a:rPr>
              <a:t>huper</a:t>
            </a:r>
            <a:r>
              <a:rPr lang="en-US" sz="2800" i="1" dirty="0">
                <a:solidFill>
                  <a:schemeClr val="tx1"/>
                </a:solidFill>
              </a:rPr>
              <a:t> </a:t>
            </a:r>
            <a:r>
              <a:rPr lang="en-US" sz="2800" i="1" dirty="0" err="1">
                <a:solidFill>
                  <a:schemeClr val="tx1"/>
                </a:solidFill>
              </a:rPr>
              <a:t>panta</a:t>
            </a:r>
            <a:r>
              <a:rPr lang="en-US" sz="2800" i="1" dirty="0">
                <a:solidFill>
                  <a:schemeClr val="tx1"/>
                </a:solidFill>
              </a:rPr>
              <a:t> </a:t>
            </a:r>
            <a:r>
              <a:rPr lang="en-US" sz="2800" i="1" dirty="0" err="1">
                <a:solidFill>
                  <a:schemeClr val="tx1"/>
                </a:solidFill>
              </a:rPr>
              <a:t>poiēsai</a:t>
            </a:r>
            <a:r>
              <a:rPr lang="en-US" sz="2800" i="1" dirty="0">
                <a:solidFill>
                  <a:schemeClr val="tx1"/>
                </a:solidFill>
              </a:rPr>
              <a:t> </a:t>
            </a:r>
            <a:r>
              <a:rPr lang="en-US" sz="2800" i="1" dirty="0" err="1">
                <a:solidFill>
                  <a:schemeClr val="tx1"/>
                </a:solidFill>
              </a:rPr>
              <a:t>huperekperissou</a:t>
            </a:r>
            <a:r>
              <a:rPr lang="en-US" sz="2800" i="1" dirty="0">
                <a:solidFill>
                  <a:schemeClr val="tx1"/>
                </a:solidFill>
              </a:rPr>
              <a:t>; </a:t>
            </a:r>
            <a:r>
              <a:rPr lang="en-US" sz="2800" dirty="0">
                <a:solidFill>
                  <a:schemeClr val="tx1"/>
                </a:solidFill>
              </a:rPr>
              <a:t>literally, “beyond all things to do superabundantly” </a:t>
            </a:r>
            <a:r>
              <a:rPr lang="en-US" dirty="0">
                <a:solidFill>
                  <a:schemeClr val="tx1"/>
                </a:solidFill>
              </a:rPr>
              <a:t>(C.G. Caldwell, Truth Commentary Series)</a:t>
            </a:r>
            <a:endParaRPr lang="en-US" sz="2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22548" y="1704169"/>
            <a:ext cx="8869052" cy="4832092"/>
          </a:xfrm>
        </p:spPr>
        <p:txBody>
          <a:bodyPr wrap="square">
            <a:spAutoFit/>
          </a:bodyPr>
          <a:lstStyle/>
          <a:p>
            <a:pPr>
              <a:spcBef>
                <a:spcPts val="0"/>
              </a:spcBef>
              <a:spcAft>
                <a:spcPts val="0"/>
              </a:spcAft>
              <a:buNone/>
            </a:pPr>
            <a:r>
              <a:rPr lang="en-US" sz="2800" dirty="0">
                <a:solidFill>
                  <a:schemeClr val="tx1"/>
                </a:solidFill>
              </a:rPr>
              <a:t>Verse 20 – Glory to God for what he is </a:t>
            </a:r>
            <a:r>
              <a:rPr lang="en-US" sz="2800" i="1" dirty="0">
                <a:solidFill>
                  <a:schemeClr val="tx1"/>
                </a:solidFill>
              </a:rPr>
              <a:t>“able to do!”</a:t>
            </a:r>
          </a:p>
          <a:p>
            <a:pPr>
              <a:spcBef>
                <a:spcPts val="0"/>
              </a:spcBef>
              <a:spcAft>
                <a:spcPts val="0"/>
              </a:spcAft>
            </a:pPr>
            <a:r>
              <a:rPr lang="en-US" sz="2800" dirty="0">
                <a:solidFill>
                  <a:schemeClr val="tx1"/>
                </a:solidFill>
              </a:rPr>
              <a:t>Athenians had to learn the glory of God. Acts 17:24-28</a:t>
            </a:r>
          </a:p>
          <a:p>
            <a:pPr>
              <a:spcBef>
                <a:spcPts val="0"/>
              </a:spcBef>
              <a:spcAft>
                <a:spcPts val="0"/>
              </a:spcAft>
            </a:pPr>
            <a:r>
              <a:rPr lang="en-US" sz="2800" dirty="0">
                <a:solidFill>
                  <a:schemeClr val="tx1"/>
                </a:solidFill>
              </a:rPr>
              <a:t>Romans 16:25-27, </a:t>
            </a:r>
            <a:r>
              <a:rPr lang="en-US" sz="2800" i="1" dirty="0">
                <a:solidFill>
                  <a:schemeClr val="tx1"/>
                </a:solidFill>
              </a:rPr>
              <a:t>“Now to him that is able to establish you according to my gospel and the preaching of Jesus Christ, according to the revelation of the mystery which hath been kept in silence through times eternal, but now is manifested, and by the scriptures of the prophets, according to the commandment of the eternal God, is made known unto all the nations unto obedience of faith: </a:t>
            </a:r>
            <a:r>
              <a:rPr lang="en-US" sz="2800" b="1" i="1" u="sng" dirty="0">
                <a:solidFill>
                  <a:schemeClr val="tx1"/>
                </a:solidFill>
              </a:rPr>
              <a:t>to the only wise God, through Jesus Christ, to whom be the glory for ever. Amen</a:t>
            </a:r>
            <a:r>
              <a:rPr lang="en-US" sz="2800" i="1" dirty="0">
                <a:solidFill>
                  <a:schemeClr val="tx1"/>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209551" y="1732450"/>
            <a:ext cx="8686800" cy="4715137"/>
          </a:xfrm>
        </p:spPr>
        <p:txBody>
          <a:bodyPr wrap="square">
            <a:spAutoFit/>
          </a:bodyPr>
          <a:lstStyle/>
          <a:p>
            <a:pPr>
              <a:buNone/>
            </a:pPr>
            <a:r>
              <a:rPr lang="en-US" sz="3200" dirty="0">
                <a:solidFill>
                  <a:schemeClr val="tx1"/>
                </a:solidFill>
              </a:rPr>
              <a:t>Verse 20 – Glory to God for what he is </a:t>
            </a:r>
            <a:r>
              <a:rPr lang="en-US" sz="3200" i="1" dirty="0">
                <a:solidFill>
                  <a:schemeClr val="tx1"/>
                </a:solidFill>
              </a:rPr>
              <a:t>“able to do!”</a:t>
            </a:r>
          </a:p>
          <a:p>
            <a:pPr>
              <a:buNone/>
            </a:pPr>
            <a:r>
              <a:rPr lang="en-US" sz="3200" dirty="0">
                <a:solidFill>
                  <a:schemeClr val="tx1"/>
                </a:solidFill>
              </a:rPr>
              <a:t>God’s power seen:</a:t>
            </a:r>
          </a:p>
          <a:p>
            <a:r>
              <a:rPr lang="en-US" sz="2800" dirty="0">
                <a:solidFill>
                  <a:schemeClr val="tx1"/>
                </a:solidFill>
              </a:rPr>
              <a:t>	In creation. Genesis 1:1; Psalms 33:6-9</a:t>
            </a:r>
          </a:p>
          <a:p>
            <a:r>
              <a:rPr lang="en-US" sz="2800" dirty="0">
                <a:solidFill>
                  <a:schemeClr val="tx1"/>
                </a:solidFill>
              </a:rPr>
              <a:t>	In sacrifice. John 3:16</a:t>
            </a:r>
          </a:p>
          <a:p>
            <a:r>
              <a:rPr lang="en-US" sz="2800" dirty="0">
                <a:solidFill>
                  <a:schemeClr val="tx1"/>
                </a:solidFill>
              </a:rPr>
              <a:t>	In revelation. 2 Timothy 3:16-17</a:t>
            </a:r>
          </a:p>
          <a:p>
            <a:r>
              <a:rPr lang="en-US" sz="2800" dirty="0">
                <a:solidFill>
                  <a:schemeClr val="tx1"/>
                </a:solidFill>
              </a:rPr>
              <a:t>	In salvation. Ephesians 2:1-10</a:t>
            </a:r>
          </a:p>
          <a:p>
            <a:r>
              <a:rPr lang="en-US" sz="2800" dirty="0">
                <a:solidFill>
                  <a:schemeClr val="tx1"/>
                </a:solidFill>
              </a:rPr>
              <a:t>	In judgment. Hebrews 4:13; 2 Corinthians 5:10</a:t>
            </a:r>
          </a:p>
        </p:txBody>
      </p:sp>
    </p:spTree>
    <p:extLst>
      <p:ext uri="{BB962C8B-B14F-4D97-AF65-F5344CB8AC3E}">
        <p14:creationId xmlns:p14="http://schemas.microsoft.com/office/powerpoint/2010/main" val="231499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13122" y="1760733"/>
            <a:ext cx="8878478" cy="4862870"/>
          </a:xfrm>
        </p:spPr>
        <p:txBody>
          <a:bodyPr wrap="square">
            <a:spAutoFit/>
          </a:bodyPr>
          <a:lstStyle/>
          <a:p>
            <a:pPr>
              <a:spcBef>
                <a:spcPts val="0"/>
              </a:spcBef>
              <a:spcAft>
                <a:spcPts val="0"/>
              </a:spcAft>
              <a:buNone/>
            </a:pPr>
            <a:r>
              <a:rPr lang="en-US" sz="3100" dirty="0">
                <a:solidFill>
                  <a:schemeClr val="tx1"/>
                </a:solidFill>
              </a:rPr>
              <a:t>Verse 20 – Glory to God for what he is </a:t>
            </a:r>
            <a:r>
              <a:rPr lang="en-US" sz="3100" i="1" dirty="0">
                <a:solidFill>
                  <a:schemeClr val="tx1"/>
                </a:solidFill>
              </a:rPr>
              <a:t>“able to do!”</a:t>
            </a:r>
          </a:p>
          <a:p>
            <a:pPr>
              <a:spcBef>
                <a:spcPts val="0"/>
              </a:spcBef>
              <a:spcAft>
                <a:spcPts val="0"/>
              </a:spcAft>
            </a:pPr>
            <a:r>
              <a:rPr lang="en-US" sz="3100" dirty="0">
                <a:solidFill>
                  <a:schemeClr val="tx1"/>
                </a:solidFill>
              </a:rPr>
              <a:t>Paul reaffirms God’s power to do what he has prayed for …</a:t>
            </a:r>
          </a:p>
          <a:p>
            <a:pPr marL="36900" indent="0">
              <a:spcBef>
                <a:spcPts val="0"/>
              </a:spcBef>
              <a:spcAft>
                <a:spcPts val="0"/>
              </a:spcAft>
              <a:buNone/>
            </a:pPr>
            <a:endParaRPr lang="en-US" sz="3100" dirty="0">
              <a:solidFill>
                <a:schemeClr val="tx1"/>
              </a:solidFill>
            </a:endParaRPr>
          </a:p>
          <a:p>
            <a:pPr>
              <a:spcBef>
                <a:spcPts val="0"/>
              </a:spcBef>
              <a:spcAft>
                <a:spcPts val="0"/>
              </a:spcAft>
            </a:pPr>
            <a:r>
              <a:rPr lang="en-US" sz="3100" dirty="0">
                <a:solidFill>
                  <a:schemeClr val="tx1"/>
                </a:solidFill>
              </a:rPr>
              <a:t>Romans 11:36; cf. 16:25; 9:5; Jude 24; </a:t>
            </a:r>
            <a:br>
              <a:rPr lang="en-US" sz="3100" dirty="0">
                <a:solidFill>
                  <a:schemeClr val="tx1"/>
                </a:solidFill>
              </a:rPr>
            </a:br>
            <a:r>
              <a:rPr lang="en-US" sz="3100" dirty="0">
                <a:solidFill>
                  <a:schemeClr val="tx1"/>
                </a:solidFill>
              </a:rPr>
              <a:t>Galatians 1:5</a:t>
            </a:r>
          </a:p>
          <a:p>
            <a:pPr>
              <a:spcBef>
                <a:spcPts val="0"/>
              </a:spcBef>
              <a:spcAft>
                <a:spcPts val="0"/>
              </a:spcAft>
              <a:buNone/>
            </a:pPr>
            <a:r>
              <a:rPr lang="en-US" sz="3100" i="1" dirty="0">
                <a:solidFill>
                  <a:schemeClr val="tx1"/>
                </a:solidFill>
              </a:rPr>
              <a:t>“According to the power that worketh in us”</a:t>
            </a:r>
            <a:r>
              <a:rPr lang="en-US" sz="3100" dirty="0">
                <a:solidFill>
                  <a:schemeClr val="tx1"/>
                </a:solidFill>
              </a:rPr>
              <a:t> </a:t>
            </a:r>
            <a:br>
              <a:rPr lang="en-US" sz="3100" dirty="0">
                <a:solidFill>
                  <a:schemeClr val="tx1"/>
                </a:solidFill>
              </a:rPr>
            </a:br>
            <a:r>
              <a:rPr lang="en-US" sz="3100" dirty="0">
                <a:solidFill>
                  <a:schemeClr val="tx1"/>
                </a:solidFill>
              </a:rPr>
              <a:t>cf. Ephesians 1:19; 3:16</a:t>
            </a:r>
          </a:p>
          <a:p>
            <a:pPr lvl="1">
              <a:spcBef>
                <a:spcPts val="0"/>
              </a:spcBef>
              <a:spcAft>
                <a:spcPts val="0"/>
              </a:spcAft>
            </a:pPr>
            <a:r>
              <a:rPr lang="en-US" sz="3100" dirty="0">
                <a:solidFill>
                  <a:schemeClr val="tx1"/>
                </a:solidFill>
              </a:rPr>
              <a:t>God’s love and grace revealed to us.</a:t>
            </a:r>
          </a:p>
          <a:p>
            <a:pPr lvl="1">
              <a:spcBef>
                <a:spcPts val="0"/>
              </a:spcBef>
              <a:spcAft>
                <a:spcPts val="0"/>
              </a:spcAft>
            </a:pPr>
            <a:r>
              <a:rPr lang="en-US" sz="3100" dirty="0">
                <a:solidFill>
                  <a:schemeClr val="tx1"/>
                </a:solidFill>
              </a:rPr>
              <a:t>NOTE: Only we limit the power of God.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41402" y="1732452"/>
            <a:ext cx="8850198" cy="4462760"/>
          </a:xfrm>
        </p:spPr>
        <p:txBody>
          <a:bodyPr wrap="square">
            <a:spAutoFit/>
          </a:bodyPr>
          <a:lstStyle/>
          <a:p>
            <a:pPr>
              <a:buNone/>
            </a:pPr>
            <a:r>
              <a:rPr lang="en-US" sz="3000" dirty="0">
                <a:solidFill>
                  <a:schemeClr val="tx1"/>
                </a:solidFill>
              </a:rPr>
              <a:t>Verse 21 – </a:t>
            </a:r>
            <a:r>
              <a:rPr lang="en-US" sz="3000" i="1" dirty="0">
                <a:solidFill>
                  <a:schemeClr val="tx1"/>
                </a:solidFill>
              </a:rPr>
              <a:t>Glory to God </a:t>
            </a:r>
            <a:r>
              <a:rPr lang="en-US" sz="3000" dirty="0">
                <a:solidFill>
                  <a:schemeClr val="tx1"/>
                </a:solidFill>
              </a:rPr>
              <a:t>in the church and in Christ forever!</a:t>
            </a:r>
          </a:p>
          <a:p>
            <a:pPr>
              <a:buNone/>
            </a:pPr>
            <a:r>
              <a:rPr lang="en-US" sz="3000" i="1" dirty="0">
                <a:solidFill>
                  <a:schemeClr val="tx1"/>
                </a:solidFill>
              </a:rPr>
              <a:t>“</a:t>
            </a:r>
            <a:r>
              <a:rPr lang="en-US" sz="3000" b="1" i="1" dirty="0">
                <a:solidFill>
                  <a:schemeClr val="tx1"/>
                </a:solidFill>
              </a:rPr>
              <a:t>Glory</a:t>
            </a:r>
            <a:r>
              <a:rPr lang="en-US" sz="3000" i="1" dirty="0">
                <a:solidFill>
                  <a:schemeClr val="tx1"/>
                </a:solidFill>
              </a:rPr>
              <a:t>” </a:t>
            </a:r>
            <a:r>
              <a:rPr lang="en-US" sz="3000" b="1" dirty="0">
                <a:solidFill>
                  <a:schemeClr val="tx1"/>
                </a:solidFill>
              </a:rPr>
              <a:t>used in two senses</a:t>
            </a:r>
            <a:r>
              <a:rPr lang="en-US" sz="3000" dirty="0">
                <a:solidFill>
                  <a:schemeClr val="tx1"/>
                </a:solidFill>
              </a:rPr>
              <a:t>:</a:t>
            </a:r>
          </a:p>
          <a:p>
            <a:pPr>
              <a:buNone/>
            </a:pPr>
            <a:r>
              <a:rPr lang="en-US" sz="3000" dirty="0">
                <a:solidFill>
                  <a:schemeClr val="tx1"/>
                </a:solidFill>
              </a:rPr>
              <a:t>1. God’s supreme nature, powerful and good.</a:t>
            </a:r>
          </a:p>
          <a:p>
            <a:pPr lvl="1"/>
            <a:r>
              <a:rPr lang="en-US" sz="3000" dirty="0">
                <a:solidFill>
                  <a:schemeClr val="tx1"/>
                </a:solidFill>
              </a:rPr>
              <a:t>Inherent with the being of God, man doesn’t give it, only recognizes it. Verse 16</a:t>
            </a:r>
          </a:p>
          <a:p>
            <a:pPr lvl="1"/>
            <a:r>
              <a:rPr lang="en-US" sz="3000" dirty="0">
                <a:solidFill>
                  <a:schemeClr val="tx1"/>
                </a:solidFill>
              </a:rPr>
              <a:t>cf. Romans 16:27, </a:t>
            </a:r>
            <a:r>
              <a:rPr lang="en-US" sz="3000" i="1" dirty="0">
                <a:solidFill>
                  <a:schemeClr val="tx1"/>
                </a:solidFill>
              </a:rPr>
              <a:t>“to the only wise God, through Jesus Christ, to whom be the glory for ever. Amen.”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69682" y="1732452"/>
            <a:ext cx="8821918" cy="4944575"/>
          </a:xfrm>
        </p:spPr>
        <p:txBody>
          <a:bodyPr>
            <a:spAutoFit/>
          </a:bodyPr>
          <a:lstStyle/>
          <a:p>
            <a:pPr>
              <a:buNone/>
            </a:pPr>
            <a:r>
              <a:rPr lang="en-US" sz="2800" dirty="0">
                <a:solidFill>
                  <a:schemeClr val="tx1"/>
                </a:solidFill>
              </a:rPr>
              <a:t>Verse 21 – </a:t>
            </a:r>
            <a:r>
              <a:rPr lang="en-US" sz="2800" i="1" dirty="0">
                <a:solidFill>
                  <a:schemeClr val="tx1"/>
                </a:solidFill>
              </a:rPr>
              <a:t>Glory to God </a:t>
            </a:r>
            <a:r>
              <a:rPr lang="en-US" sz="2800" dirty="0">
                <a:solidFill>
                  <a:schemeClr val="tx1"/>
                </a:solidFill>
              </a:rPr>
              <a:t>in the church and in Christ forever!</a:t>
            </a:r>
          </a:p>
          <a:p>
            <a:pPr>
              <a:buNone/>
            </a:pPr>
            <a:r>
              <a:rPr lang="en-US" sz="3200" i="1" dirty="0">
                <a:solidFill>
                  <a:schemeClr val="tx1"/>
                </a:solidFill>
              </a:rPr>
              <a:t>“</a:t>
            </a:r>
            <a:r>
              <a:rPr lang="en-US" sz="3200" b="1" i="1" dirty="0">
                <a:solidFill>
                  <a:schemeClr val="tx1"/>
                </a:solidFill>
              </a:rPr>
              <a:t>Glory</a:t>
            </a:r>
            <a:r>
              <a:rPr lang="en-US" sz="3200" i="1" dirty="0">
                <a:solidFill>
                  <a:schemeClr val="tx1"/>
                </a:solidFill>
              </a:rPr>
              <a:t>” </a:t>
            </a:r>
            <a:r>
              <a:rPr lang="en-US" sz="3200" b="1" dirty="0">
                <a:solidFill>
                  <a:schemeClr val="tx1"/>
                </a:solidFill>
              </a:rPr>
              <a:t>used in two senses</a:t>
            </a:r>
            <a:r>
              <a:rPr lang="en-US" sz="3200" dirty="0">
                <a:solidFill>
                  <a:schemeClr val="tx1"/>
                </a:solidFill>
              </a:rPr>
              <a:t>:</a:t>
            </a:r>
          </a:p>
          <a:p>
            <a:pPr>
              <a:buNone/>
            </a:pPr>
            <a:r>
              <a:rPr lang="en-US" sz="2800" dirty="0">
                <a:solidFill>
                  <a:schemeClr val="tx1"/>
                </a:solidFill>
              </a:rPr>
              <a:t>2. Praise and honor rendered by others because of His greatness. Verse 21</a:t>
            </a:r>
          </a:p>
          <a:p>
            <a:pPr lvl="1"/>
            <a:r>
              <a:rPr lang="en-US" sz="2600" dirty="0">
                <a:solidFill>
                  <a:schemeClr val="tx1"/>
                </a:solidFill>
              </a:rPr>
              <a:t>cf. Revelation 4:8-11</a:t>
            </a:r>
          </a:p>
          <a:p>
            <a:pPr lvl="1"/>
            <a:r>
              <a:rPr lang="en-US" sz="2600" dirty="0">
                <a:solidFill>
                  <a:schemeClr val="tx1"/>
                </a:solidFill>
              </a:rPr>
              <a:t>In this sense, glory should never be given to men!</a:t>
            </a:r>
            <a:br>
              <a:rPr lang="en-US" sz="2600" dirty="0">
                <a:solidFill>
                  <a:schemeClr val="tx1"/>
                </a:solidFill>
              </a:rPr>
            </a:br>
            <a:r>
              <a:rPr lang="en-US" sz="2600" dirty="0">
                <a:solidFill>
                  <a:schemeClr val="tx1"/>
                </a:solidFill>
              </a:rPr>
              <a:t>Psalms 115:1, </a:t>
            </a:r>
            <a:r>
              <a:rPr lang="en-US" sz="2600" i="1" dirty="0">
                <a:solidFill>
                  <a:schemeClr val="tx1"/>
                </a:solidFill>
              </a:rPr>
              <a:t>“Not unto us, O Jehovah, not unto us, but unto thy name give glory, for thy lovingkindness, and for thy truth’s sake.”</a:t>
            </a:r>
            <a:r>
              <a:rPr lang="en-US" sz="2600" dirty="0">
                <a:solidFill>
                  <a:schemeClr val="tx1"/>
                </a:solidFill>
              </a:rPr>
              <a:t> cf. 1 Corinthians 1:29-31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4419"/>
            <a:ext cx="8686800" cy="1323439"/>
          </a:xfrm>
        </p:spPr>
        <p:txBody>
          <a:bodyPr>
            <a:spAutoFit/>
          </a:bodyPr>
          <a:lstStyle/>
          <a:p>
            <a:r>
              <a:rPr lang="en-US" dirty="0">
                <a:solidFill>
                  <a:schemeClr val="tx1"/>
                </a:solidFill>
              </a:rPr>
              <a:t>Closing</a:t>
            </a:r>
            <a:br>
              <a:rPr lang="en-US" dirty="0">
                <a:solidFill>
                  <a:schemeClr val="tx1"/>
                </a:solidFill>
              </a:rPr>
            </a:br>
            <a:r>
              <a:rPr lang="en-US" dirty="0">
                <a:solidFill>
                  <a:schemeClr val="tx1"/>
                </a:solidFill>
              </a:rPr>
              <a:t>Ephesians 3:20-21</a:t>
            </a:r>
          </a:p>
        </p:txBody>
      </p:sp>
      <p:sp>
        <p:nvSpPr>
          <p:cNvPr id="3" name="Content Placeholder 2"/>
          <p:cNvSpPr>
            <a:spLocks noGrp="1"/>
          </p:cNvSpPr>
          <p:nvPr>
            <p:ph idx="1"/>
          </p:nvPr>
        </p:nvSpPr>
        <p:spPr>
          <a:xfrm>
            <a:off x="141403" y="1543052"/>
            <a:ext cx="8850200" cy="5139869"/>
          </a:xfrm>
        </p:spPr>
        <p:txBody>
          <a:bodyPr wrap="square">
            <a:spAutoFit/>
          </a:bodyPr>
          <a:lstStyle/>
          <a:p>
            <a:pPr>
              <a:spcBef>
                <a:spcPts val="0"/>
              </a:spcBef>
              <a:spcAft>
                <a:spcPts val="0"/>
              </a:spcAft>
              <a:buNone/>
            </a:pPr>
            <a:r>
              <a:rPr lang="en-US" sz="2800" dirty="0">
                <a:solidFill>
                  <a:schemeClr val="tx1"/>
                </a:solidFill>
              </a:rPr>
              <a:t>Verse 21 – </a:t>
            </a:r>
            <a:r>
              <a:rPr lang="en-US" sz="2800" i="1" dirty="0">
                <a:solidFill>
                  <a:schemeClr val="tx1"/>
                </a:solidFill>
              </a:rPr>
              <a:t>Glory to God </a:t>
            </a:r>
            <a:r>
              <a:rPr lang="en-US" sz="2800" dirty="0">
                <a:solidFill>
                  <a:schemeClr val="tx1"/>
                </a:solidFill>
              </a:rPr>
              <a:t>in the church and in Christ.</a:t>
            </a:r>
          </a:p>
          <a:p>
            <a:pPr>
              <a:spcBef>
                <a:spcPts val="0"/>
              </a:spcBef>
              <a:spcAft>
                <a:spcPts val="0"/>
              </a:spcAft>
            </a:pPr>
            <a:r>
              <a:rPr lang="en-US" sz="2800" dirty="0">
                <a:solidFill>
                  <a:schemeClr val="tx1"/>
                </a:solidFill>
              </a:rPr>
              <a:t>The church is the means by which Glory is given to God. cf. 2 Thessalonians 1:11-12</a:t>
            </a:r>
          </a:p>
          <a:p>
            <a:pPr lvl="1">
              <a:spcBef>
                <a:spcPts val="0"/>
              </a:spcBef>
              <a:spcAft>
                <a:spcPts val="0"/>
              </a:spcAft>
            </a:pPr>
            <a:r>
              <a:rPr lang="en-US" sz="2600" dirty="0">
                <a:solidFill>
                  <a:schemeClr val="tx1"/>
                </a:solidFill>
              </a:rPr>
              <a:t>	Note: </a:t>
            </a:r>
            <a:r>
              <a:rPr lang="en-US" sz="2600" i="1" dirty="0">
                <a:solidFill>
                  <a:schemeClr val="tx1"/>
                </a:solidFill>
              </a:rPr>
              <a:t>“Church’’ </a:t>
            </a:r>
            <a:r>
              <a:rPr lang="en-US" sz="2600" dirty="0">
                <a:solidFill>
                  <a:schemeClr val="tx1"/>
                </a:solidFill>
              </a:rPr>
              <a:t>is singular indicating that men praise God within the one body (Ephesians 4:4; 1:22-23)</a:t>
            </a:r>
          </a:p>
          <a:p>
            <a:pPr>
              <a:spcBef>
                <a:spcPts val="0"/>
              </a:spcBef>
              <a:spcAft>
                <a:spcPts val="0"/>
              </a:spcAft>
            </a:pPr>
            <a:r>
              <a:rPr lang="en-US" sz="2800" i="1" dirty="0">
                <a:solidFill>
                  <a:schemeClr val="tx1"/>
                </a:solidFill>
              </a:rPr>
              <a:t>“Unto all generations forever and ever.”</a:t>
            </a:r>
          </a:p>
          <a:p>
            <a:pPr lvl="1">
              <a:spcBef>
                <a:spcPts val="0"/>
              </a:spcBef>
              <a:spcAft>
                <a:spcPts val="0"/>
              </a:spcAft>
            </a:pPr>
            <a:r>
              <a:rPr lang="en-US" sz="2600" dirty="0">
                <a:solidFill>
                  <a:schemeClr val="tx1"/>
                </a:solidFill>
              </a:rPr>
              <a:t>Throughout the ages and throughout eternity!</a:t>
            </a:r>
            <a:br>
              <a:rPr lang="en-US" sz="2600" dirty="0">
                <a:solidFill>
                  <a:schemeClr val="tx1"/>
                </a:solidFill>
              </a:rPr>
            </a:br>
            <a:r>
              <a:rPr lang="en-US" sz="2600" dirty="0">
                <a:solidFill>
                  <a:schemeClr val="tx1"/>
                </a:solidFill>
              </a:rPr>
              <a:t>cf. Revelation 5:9-14</a:t>
            </a:r>
          </a:p>
          <a:p>
            <a:pPr>
              <a:spcBef>
                <a:spcPts val="0"/>
              </a:spcBef>
              <a:spcAft>
                <a:spcPts val="0"/>
              </a:spcAft>
              <a:buFont typeface="Wingdings" panose="05000000000000000000" pitchFamily="2" charset="2"/>
              <a:buChar char="Ø"/>
            </a:pPr>
            <a:r>
              <a:rPr lang="en-US" sz="2800" b="1" dirty="0">
                <a:solidFill>
                  <a:schemeClr val="tx1"/>
                </a:solidFill>
              </a:rPr>
              <a:t>The most respectful manner in which we glorify the Father is to respond to His will as revealed in the Gospel.</a:t>
            </a:r>
          </a:p>
          <a:p>
            <a:pPr>
              <a:spcBef>
                <a:spcPts val="0"/>
              </a:spcBef>
              <a:spcAft>
                <a:spcPts val="0"/>
              </a:spcAft>
              <a:buNone/>
            </a:pPr>
            <a:r>
              <a:rPr lang="en-US" sz="2800" dirty="0">
                <a:solidFill>
                  <a:schemeClr val="tx1"/>
                </a:solidFill>
              </a:rPr>
              <a:t>“AMEN!”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38</TotalTime>
  <Words>853</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Calisto MT</vt:lpstr>
      <vt:lpstr>Wingdings</vt:lpstr>
      <vt:lpstr>Wingdings 2</vt:lpstr>
      <vt:lpstr>Slate</vt:lpstr>
      <vt:lpstr>Paul’s Second Prayer For The Ephesians (Conclusion)</vt:lpstr>
      <vt:lpstr>Paul’s Second Prayer For The Ephesians Ephesians 3:14-21</vt:lpstr>
      <vt:lpstr>Closing Ephesians 3:20-21</vt:lpstr>
      <vt:lpstr>Closing Ephesians 3:20-21</vt:lpstr>
      <vt:lpstr>Closing Ephesians 3:20-21</vt:lpstr>
      <vt:lpstr>Closing Ephesians 3:20-21</vt:lpstr>
      <vt:lpstr>Closing Ephesians 3:20-21</vt:lpstr>
      <vt:lpstr>Closing Ephesians 3:20-21</vt:lpstr>
      <vt:lpstr>Closing Ephesians 3:20-21</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Paul's Second Prayer For The Ephesians (Part 2)</dc:title>
  <dc:creator>Micky Galloway</dc:creator>
  <cp:lastModifiedBy>Richard Lidh</cp:lastModifiedBy>
  <cp:revision>8</cp:revision>
  <cp:lastPrinted>2021-08-23T03:28:37Z</cp:lastPrinted>
  <dcterms:created xsi:type="dcterms:W3CDTF">2021-08-22T01:04:20Z</dcterms:created>
  <dcterms:modified xsi:type="dcterms:W3CDTF">2021-08-23T03:28:40Z</dcterms:modified>
</cp:coreProperties>
</file>